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6"/>
  </p:notesMasterIdLst>
  <p:handoutMasterIdLst>
    <p:handoutMasterId r:id="rId17"/>
  </p:handoutMasterIdLst>
  <p:sldIdLst>
    <p:sldId id="256" r:id="rId5"/>
    <p:sldId id="277" r:id="rId6"/>
    <p:sldId id="294" r:id="rId7"/>
    <p:sldId id="301" r:id="rId8"/>
    <p:sldId id="262" r:id="rId9"/>
    <p:sldId id="295" r:id="rId10"/>
    <p:sldId id="302" r:id="rId11"/>
    <p:sldId id="304" r:id="rId12"/>
    <p:sldId id="303" r:id="rId13"/>
    <p:sldId id="305" r:id="rId14"/>
    <p:sldId id="276"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B89D"/>
    <a:srgbClr val="92A315"/>
    <a:srgbClr val="6F8F2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040" autoAdjust="0"/>
    <p:restoredTop sz="94660"/>
  </p:normalViewPr>
  <p:slideViewPr>
    <p:cSldViewPr snapToGrid="0">
      <p:cViewPr varScale="1">
        <p:scale>
          <a:sx n="87" d="100"/>
          <a:sy n="87" d="100"/>
        </p:scale>
        <p:origin x="64" y="44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4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45C065-7973-41A8-A2CC-441A8BA3384C}" type="datetime1">
              <a:rPr lang="en-GB" smtClean="0"/>
              <a:t>10/01/2025</a:t>
            </a:fld>
            <a:endParaRPr lang="en-GB"/>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7A586-3225-45EC-B90F-43F9676D14C2}" type="datetime1">
              <a:rPr lang="en-GB" smtClean="0"/>
              <a:pPr/>
              <a:t>10/01/2025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a:p>
        </p:txBody>
      </p:sp>
    </p:spTree>
    <p:extLst>
      <p:ext uri="{BB962C8B-B14F-4D97-AF65-F5344CB8AC3E}">
        <p14:creationId xmlns:p14="http://schemas.microsoft.com/office/powerpoint/2010/main" val="277233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2</a:t>
            </a:fld>
            <a:endParaRPr lang="en-GB"/>
          </a:p>
        </p:txBody>
      </p:sp>
    </p:spTree>
    <p:extLst>
      <p:ext uri="{BB962C8B-B14F-4D97-AF65-F5344CB8AC3E}">
        <p14:creationId xmlns:p14="http://schemas.microsoft.com/office/powerpoint/2010/main" val="120291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F19AE-5EC3-AB22-0ABA-085390027A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39C1F-0F30-FD45-B8B4-B83A2D34D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68592-0297-C1C3-C8CD-CF3B25AF03B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29A5EDE-0784-8AD4-60FB-1F23CC0221A1}"/>
              </a:ext>
            </a:extLst>
          </p:cNvPr>
          <p:cNvSpPr>
            <a:spLocks noGrp="1"/>
          </p:cNvSpPr>
          <p:nvPr>
            <p:ph type="sldNum" sz="quarter" idx="5"/>
          </p:nvPr>
        </p:nvSpPr>
        <p:spPr/>
        <p:txBody>
          <a:bodyPr/>
          <a:lstStyle/>
          <a:p>
            <a:pPr rtl="0"/>
            <a:fld id="{D4B9A9E5-4F7F-4A7D-9DE1-899232329269}" type="slidenum">
              <a:rPr lang="en-GB" smtClean="0"/>
              <a:t>3</a:t>
            </a:fld>
            <a:endParaRPr lang="en-GB"/>
          </a:p>
        </p:txBody>
      </p:sp>
    </p:spTree>
    <p:extLst>
      <p:ext uri="{BB962C8B-B14F-4D97-AF65-F5344CB8AC3E}">
        <p14:creationId xmlns:p14="http://schemas.microsoft.com/office/powerpoint/2010/main" val="106828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B9A9E5-4F7F-4A7D-9DE1-899232329269}" type="slidenum">
              <a:rPr lang="en-GB" smtClean="0"/>
              <a:t>5</a:t>
            </a:fld>
            <a:endParaRPr lang="en-GB"/>
          </a:p>
        </p:txBody>
      </p:sp>
    </p:spTree>
    <p:extLst>
      <p:ext uri="{BB962C8B-B14F-4D97-AF65-F5344CB8AC3E}">
        <p14:creationId xmlns:p14="http://schemas.microsoft.com/office/powerpoint/2010/main" val="388606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6</a:t>
            </a:fld>
            <a:endParaRPr lang="en-GB" noProof="0"/>
          </a:p>
        </p:txBody>
      </p:sp>
    </p:spTree>
    <p:extLst>
      <p:ext uri="{BB962C8B-B14F-4D97-AF65-F5344CB8AC3E}">
        <p14:creationId xmlns:p14="http://schemas.microsoft.com/office/powerpoint/2010/main" val="2987628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94AC-9A73-0293-B940-AC8AC3D5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34AD7-2F32-7CD4-3BDA-F5D59B34A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7474A-4AAC-1E46-FFF4-549CB262EF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FBB520B-2154-206C-78A9-BF49EC586357}"/>
              </a:ext>
            </a:extLst>
          </p:cNvPr>
          <p:cNvSpPr>
            <a:spLocks noGrp="1"/>
          </p:cNvSpPr>
          <p:nvPr>
            <p:ph type="sldNum" sz="quarter" idx="5"/>
          </p:nvPr>
        </p:nvSpPr>
        <p:spPr/>
        <p:txBody>
          <a:bodyPr/>
          <a:lstStyle/>
          <a:p>
            <a:pPr rtl="0"/>
            <a:fld id="{D4B9A9E5-4F7F-4A7D-9DE1-899232329269}" type="slidenum">
              <a:rPr lang="en-GB" noProof="0" smtClean="0"/>
              <a:t>7</a:t>
            </a:fld>
            <a:endParaRPr lang="en-GB" noProof="0"/>
          </a:p>
        </p:txBody>
      </p:sp>
    </p:spTree>
    <p:extLst>
      <p:ext uri="{BB962C8B-B14F-4D97-AF65-F5344CB8AC3E}">
        <p14:creationId xmlns:p14="http://schemas.microsoft.com/office/powerpoint/2010/main" val="2421188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5850-4CC3-AEE7-19FE-6ACB7F2BB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41488-3D15-ADFD-EEF1-9C0E20595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54B17-1A8B-7765-EFE8-A483C74D0EE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1290D2-6F85-002F-BDAE-CB44BF5F8716}"/>
              </a:ext>
            </a:extLst>
          </p:cNvPr>
          <p:cNvSpPr>
            <a:spLocks noGrp="1"/>
          </p:cNvSpPr>
          <p:nvPr>
            <p:ph type="sldNum" sz="quarter" idx="5"/>
          </p:nvPr>
        </p:nvSpPr>
        <p:spPr/>
        <p:txBody>
          <a:bodyPr/>
          <a:lstStyle/>
          <a:p>
            <a:pPr rtl="0"/>
            <a:fld id="{D4B9A9E5-4F7F-4A7D-9DE1-899232329269}" type="slidenum">
              <a:rPr lang="en-GB" noProof="0" smtClean="0"/>
              <a:t>8</a:t>
            </a:fld>
            <a:endParaRPr lang="en-GB" noProof="0"/>
          </a:p>
        </p:txBody>
      </p:sp>
    </p:spTree>
    <p:extLst>
      <p:ext uri="{BB962C8B-B14F-4D97-AF65-F5344CB8AC3E}">
        <p14:creationId xmlns:p14="http://schemas.microsoft.com/office/powerpoint/2010/main" val="113136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30D71-F97E-F472-E12C-148A634DC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F2001-AE10-6CEA-0D24-8532C2221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50BC1-2F80-AA43-AA0C-8DA5C4F63BD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D46285-C228-D883-98C9-12B0D89589B3}"/>
              </a:ext>
            </a:extLst>
          </p:cNvPr>
          <p:cNvSpPr>
            <a:spLocks noGrp="1"/>
          </p:cNvSpPr>
          <p:nvPr>
            <p:ph type="sldNum" sz="quarter" idx="5"/>
          </p:nvPr>
        </p:nvSpPr>
        <p:spPr/>
        <p:txBody>
          <a:bodyPr/>
          <a:lstStyle/>
          <a:p>
            <a:pPr rtl="0"/>
            <a:fld id="{D4B9A9E5-4F7F-4A7D-9DE1-899232329269}" type="slidenum">
              <a:rPr lang="en-GB" noProof="0" smtClean="0"/>
              <a:t>9</a:t>
            </a:fld>
            <a:endParaRPr lang="en-GB" noProof="0"/>
          </a:p>
        </p:txBody>
      </p:sp>
    </p:spTree>
    <p:extLst>
      <p:ext uri="{BB962C8B-B14F-4D97-AF65-F5344CB8AC3E}">
        <p14:creationId xmlns:p14="http://schemas.microsoft.com/office/powerpoint/2010/main" val="2330062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11</a:t>
            </a:fld>
            <a:endParaRPr lang="en-GB"/>
          </a:p>
        </p:txBody>
      </p:sp>
    </p:spTree>
    <p:extLst>
      <p:ext uri="{BB962C8B-B14F-4D97-AF65-F5344CB8AC3E}">
        <p14:creationId xmlns:p14="http://schemas.microsoft.com/office/powerpoint/2010/main" val="4072143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n-GB" noProof="0"/>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a:p>
            <a:pPr lvl="1" rtl="0"/>
            <a:r>
              <a:rPr lang="en-US" noProof="0"/>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n-US" noProof="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n-US" noProof="0"/>
              <a:t>Click icon to add chart</a:t>
            </a:r>
            <a:endParaRPr lang="en-GB" noProof="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n-US" noProof="0"/>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n-GB" noProof="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n-US" noProof="0"/>
              <a:t>Click icon to add SmartArt graphic</a:t>
            </a:r>
            <a:endParaRPr lang="en-GB" noProof="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GB" noProof="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n-GB" noProof="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9B89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n-GB" b="1" dirty="0" err="1"/>
              <a:t>T</a:t>
            </a:r>
            <a:r>
              <a:rPr lang="en-GB" sz="2400" b="1" dirty="0" err="1"/>
              <a:t>sundoku</a:t>
            </a:r>
            <a:r>
              <a:rPr lang="en-GB" b="1" dirty="0" err="1"/>
              <a:t>BR</a:t>
            </a:r>
            <a:endParaRPr lang="en-GB" b="1"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n-GB" dirty="0"/>
              <a:t>Venniz Valente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58BB-E4A7-6CB7-FB60-BDBF7F3DB3D2}"/>
              </a:ext>
            </a:extLst>
          </p:cNvPr>
          <p:cNvSpPr>
            <a:spLocks noGrp="1"/>
          </p:cNvSpPr>
          <p:nvPr>
            <p:ph type="title"/>
          </p:nvPr>
        </p:nvSpPr>
        <p:spPr/>
        <p:txBody>
          <a:bodyPr/>
          <a:lstStyle/>
          <a:p>
            <a:r>
              <a:rPr lang="en-GB" dirty="0">
                <a:solidFill>
                  <a:schemeClr val="bg1"/>
                </a:solidFill>
              </a:rPr>
              <a:t>What’s next</a:t>
            </a:r>
          </a:p>
        </p:txBody>
      </p:sp>
      <p:sp>
        <p:nvSpPr>
          <p:cNvPr id="3" name="Text Placeholder 2">
            <a:extLst>
              <a:ext uri="{FF2B5EF4-FFF2-40B4-BE49-F238E27FC236}">
                <a16:creationId xmlns:a16="http://schemas.microsoft.com/office/drawing/2014/main" id="{12BE8957-9C5C-F9CD-6CEA-A5F2CD8A060F}"/>
              </a:ext>
            </a:extLst>
          </p:cNvPr>
          <p:cNvSpPr>
            <a:spLocks noGrp="1"/>
          </p:cNvSpPr>
          <p:nvPr>
            <p:ph type="body" idx="1"/>
          </p:nvPr>
        </p:nvSpPr>
        <p:spPr/>
        <p:txBody>
          <a:bodyPr/>
          <a:lstStyle/>
          <a:p>
            <a:r>
              <a:rPr lang="en-GB" dirty="0">
                <a:solidFill>
                  <a:schemeClr val="bg1"/>
                </a:solidFill>
              </a:rPr>
              <a:t>Get runners set up for CI pipeline</a:t>
            </a:r>
          </a:p>
        </p:txBody>
      </p:sp>
      <p:sp>
        <p:nvSpPr>
          <p:cNvPr id="4" name="Content Placeholder 3">
            <a:extLst>
              <a:ext uri="{FF2B5EF4-FFF2-40B4-BE49-F238E27FC236}">
                <a16:creationId xmlns:a16="http://schemas.microsoft.com/office/drawing/2014/main" id="{EE8C4054-5C73-C941-DA07-171119B27E4A}"/>
              </a:ext>
            </a:extLst>
          </p:cNvPr>
          <p:cNvSpPr>
            <a:spLocks noGrp="1"/>
          </p:cNvSpPr>
          <p:nvPr>
            <p:ph sz="half" idx="2"/>
          </p:nvPr>
        </p:nvSpPr>
        <p:spPr/>
        <p:txBody>
          <a:bodyPr/>
          <a:lstStyle/>
          <a:p>
            <a:r>
              <a:rPr lang="en-GB" dirty="0">
                <a:solidFill>
                  <a:schemeClr val="bg1"/>
                </a:solidFill>
              </a:rPr>
              <a:t>An issue I ran into while trying to set up a .</a:t>
            </a:r>
            <a:r>
              <a:rPr lang="en-GB" dirty="0" err="1">
                <a:solidFill>
                  <a:schemeClr val="bg1"/>
                </a:solidFill>
              </a:rPr>
              <a:t>gitlab</a:t>
            </a:r>
            <a:r>
              <a:rPr lang="en-GB" dirty="0">
                <a:solidFill>
                  <a:schemeClr val="bg1"/>
                </a:solidFill>
              </a:rPr>
              <a:t>-ci pipeline was the script was getting stuck at the build stage; upon further inspection I noticed that runners were not set up yet.</a:t>
            </a:r>
          </a:p>
        </p:txBody>
      </p:sp>
      <p:sp>
        <p:nvSpPr>
          <p:cNvPr id="5" name="Text Placeholder 4">
            <a:extLst>
              <a:ext uri="{FF2B5EF4-FFF2-40B4-BE49-F238E27FC236}">
                <a16:creationId xmlns:a16="http://schemas.microsoft.com/office/drawing/2014/main" id="{4F1FFD95-2D6B-F57A-09DC-B52BE882AF60}"/>
              </a:ext>
            </a:extLst>
          </p:cNvPr>
          <p:cNvSpPr>
            <a:spLocks noGrp="1"/>
          </p:cNvSpPr>
          <p:nvPr>
            <p:ph type="body" sz="quarter" idx="3"/>
          </p:nvPr>
        </p:nvSpPr>
        <p:spPr/>
        <p:txBody>
          <a:bodyPr/>
          <a:lstStyle/>
          <a:p>
            <a:r>
              <a:rPr lang="en-GB" dirty="0">
                <a:solidFill>
                  <a:schemeClr val="bg1"/>
                </a:solidFill>
              </a:rPr>
              <a:t>Test driven development</a:t>
            </a:r>
          </a:p>
        </p:txBody>
      </p:sp>
      <p:sp>
        <p:nvSpPr>
          <p:cNvPr id="6" name="Content Placeholder 5">
            <a:extLst>
              <a:ext uri="{FF2B5EF4-FFF2-40B4-BE49-F238E27FC236}">
                <a16:creationId xmlns:a16="http://schemas.microsoft.com/office/drawing/2014/main" id="{04B19581-D18C-AA68-922D-6B544FD4565F}"/>
              </a:ext>
            </a:extLst>
          </p:cNvPr>
          <p:cNvSpPr>
            <a:spLocks noGrp="1"/>
          </p:cNvSpPr>
          <p:nvPr>
            <p:ph sz="quarter" idx="4"/>
          </p:nvPr>
        </p:nvSpPr>
        <p:spPr/>
        <p:txBody>
          <a:bodyPr/>
          <a:lstStyle/>
          <a:p>
            <a:r>
              <a:rPr lang="en-GB" dirty="0">
                <a:solidFill>
                  <a:schemeClr val="bg1"/>
                </a:solidFill>
              </a:rPr>
              <a:t>Developing tests as code functionality if implemented to ensure that the whole system works seamlessly and to ensure bugs and errors are handled at earlier stages.</a:t>
            </a:r>
          </a:p>
        </p:txBody>
      </p:sp>
      <p:sp>
        <p:nvSpPr>
          <p:cNvPr id="7" name="Text Placeholder 6">
            <a:extLst>
              <a:ext uri="{FF2B5EF4-FFF2-40B4-BE49-F238E27FC236}">
                <a16:creationId xmlns:a16="http://schemas.microsoft.com/office/drawing/2014/main" id="{F3900CB9-A42A-56B7-EB06-7298B4450071}"/>
              </a:ext>
            </a:extLst>
          </p:cNvPr>
          <p:cNvSpPr>
            <a:spLocks noGrp="1"/>
          </p:cNvSpPr>
          <p:nvPr>
            <p:ph type="body" idx="13"/>
          </p:nvPr>
        </p:nvSpPr>
        <p:spPr>
          <a:xfrm>
            <a:off x="7779545" y="2776936"/>
            <a:ext cx="3307556" cy="823912"/>
          </a:xfrm>
        </p:spPr>
        <p:txBody>
          <a:bodyPr/>
          <a:lstStyle/>
          <a:p>
            <a:r>
              <a:rPr lang="en-GB" dirty="0">
                <a:solidFill>
                  <a:schemeClr val="bg1"/>
                </a:solidFill>
              </a:rPr>
              <a:t>Set up: remaining features + Database</a:t>
            </a:r>
          </a:p>
        </p:txBody>
      </p:sp>
      <p:sp>
        <p:nvSpPr>
          <p:cNvPr id="8" name="Content Placeholder 7">
            <a:extLst>
              <a:ext uri="{FF2B5EF4-FFF2-40B4-BE49-F238E27FC236}">
                <a16:creationId xmlns:a16="http://schemas.microsoft.com/office/drawing/2014/main" id="{925AFA29-D77E-2C73-7AD6-018F02679E62}"/>
              </a:ext>
            </a:extLst>
          </p:cNvPr>
          <p:cNvSpPr>
            <a:spLocks noGrp="1"/>
          </p:cNvSpPr>
          <p:nvPr>
            <p:ph sz="half" idx="14"/>
          </p:nvPr>
        </p:nvSpPr>
        <p:spPr/>
        <p:txBody>
          <a:bodyPr/>
          <a:lstStyle/>
          <a:p>
            <a:pPr marL="285750" indent="-285750">
              <a:buFont typeface="Arial" panose="020B0604020202020204" pitchFamily="34" charset="0"/>
              <a:buChar char="•"/>
            </a:pPr>
            <a:r>
              <a:rPr lang="en-GB" dirty="0">
                <a:solidFill>
                  <a:schemeClr val="bg1"/>
                </a:solidFill>
              </a:rPr>
              <a:t>Allocation of books</a:t>
            </a:r>
          </a:p>
          <a:p>
            <a:pPr marL="285750" indent="-285750">
              <a:buFont typeface="Arial" panose="020B0604020202020204" pitchFamily="34" charset="0"/>
              <a:buChar char="•"/>
            </a:pPr>
            <a:r>
              <a:rPr lang="en-GB" dirty="0">
                <a:solidFill>
                  <a:schemeClr val="bg1"/>
                </a:solidFill>
              </a:rPr>
              <a:t>Add note to a book</a:t>
            </a:r>
          </a:p>
          <a:p>
            <a:pPr marL="285750" indent="-285750">
              <a:buFont typeface="Arial" panose="020B0604020202020204" pitchFamily="34" charset="0"/>
              <a:buChar char="•"/>
            </a:pPr>
            <a:r>
              <a:rPr lang="en-GB" dirty="0">
                <a:solidFill>
                  <a:schemeClr val="bg1"/>
                </a:solidFill>
              </a:rPr>
              <a:t>Save a book onto the TBR shelf</a:t>
            </a:r>
          </a:p>
        </p:txBody>
      </p:sp>
      <p:sp>
        <p:nvSpPr>
          <p:cNvPr id="11" name="Slide Number Placeholder 10">
            <a:extLst>
              <a:ext uri="{FF2B5EF4-FFF2-40B4-BE49-F238E27FC236}">
                <a16:creationId xmlns:a16="http://schemas.microsoft.com/office/drawing/2014/main" id="{84B0091B-46ED-6DA3-7BCA-E5483A32864E}"/>
              </a:ext>
            </a:extLst>
          </p:cNvPr>
          <p:cNvSpPr>
            <a:spLocks noGrp="1"/>
          </p:cNvSpPr>
          <p:nvPr>
            <p:ph type="sldNum" sz="quarter" idx="12"/>
          </p:nvPr>
        </p:nvSpPr>
        <p:spPr/>
        <p:txBody>
          <a:bodyPr/>
          <a:lstStyle/>
          <a:p>
            <a:pPr rtl="0"/>
            <a:fld id="{B5CEABB6-07DC-46E8-9B57-56EC44A396E5}" type="slidenum">
              <a:rPr lang="en-GB" noProof="0" smtClean="0">
                <a:solidFill>
                  <a:schemeClr val="bg1"/>
                </a:solidFill>
              </a:rPr>
              <a:t>10</a:t>
            </a:fld>
            <a:endParaRPr lang="en-GB" noProof="0">
              <a:solidFill>
                <a:schemeClr val="bg1"/>
              </a:solidFill>
            </a:endParaRPr>
          </a:p>
        </p:txBody>
      </p:sp>
    </p:spTree>
    <p:extLst>
      <p:ext uri="{BB962C8B-B14F-4D97-AF65-F5344CB8AC3E}">
        <p14:creationId xmlns:p14="http://schemas.microsoft.com/office/powerpoint/2010/main" val="247466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582614" y="2065792"/>
            <a:ext cx="4179570" cy="1524735"/>
          </a:xfrm>
        </p:spPr>
        <p:txBody>
          <a:bodyPr rtlCol="0"/>
          <a:lstStyle/>
          <a:p>
            <a:pPr rtl="0"/>
            <a:r>
              <a:rPr lang="en-GB" dirty="0">
                <a:solidFill>
                  <a:schemeClr val="tx1"/>
                </a:solidFill>
              </a:rPr>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4582614" y="6031094"/>
            <a:ext cx="1774371" cy="365125"/>
          </a:xfrm>
        </p:spPr>
        <p:txBody>
          <a:bodyPr rtlCol="0"/>
          <a:lstStyle/>
          <a:p>
            <a:pPr rtl="0"/>
            <a:fld id="{B5CEABB6-07DC-46E8-9B57-56EC44A396E5}" type="slidenum">
              <a:rPr lang="en-GB" smtClean="0">
                <a:solidFill>
                  <a:schemeClr val="tx1"/>
                </a:solidFill>
              </a:rPr>
              <a:pPr rtl="0"/>
              <a:t>11</a:t>
            </a:fld>
            <a:endParaRPr lang="en-GB">
              <a:solidFill>
                <a:schemeClr val="tx1"/>
              </a:solidFill>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52721" y="0"/>
            <a:ext cx="3950383" cy="1325563"/>
          </a:xfrm>
        </p:spPr>
        <p:txBody>
          <a:bodyPr rtlCol="0"/>
          <a:lstStyle/>
          <a:p>
            <a:pPr rtl="0"/>
            <a:r>
              <a:rPr lang="en-GB" b="1" dirty="0">
                <a:solidFill>
                  <a:schemeClr val="tx1"/>
                </a:solidFill>
              </a:rPr>
              <a:t>What is </a:t>
            </a:r>
            <a:r>
              <a:rPr lang="en-GB" b="1" dirty="0" err="1">
                <a:solidFill>
                  <a:schemeClr val="tx1"/>
                </a:solidFill>
              </a:rPr>
              <a:t>t</a:t>
            </a:r>
            <a:r>
              <a:rPr lang="en-GB" sz="2000" b="1" dirty="0" err="1">
                <a:solidFill>
                  <a:schemeClr val="tx1"/>
                </a:solidFill>
              </a:rPr>
              <a:t>sundoku</a:t>
            </a:r>
            <a:r>
              <a:rPr lang="en-GB" b="1" dirty="0" err="1">
                <a:solidFill>
                  <a:schemeClr val="tx1"/>
                </a:solidFill>
              </a:rPr>
              <a:t>br</a:t>
            </a:r>
            <a:r>
              <a:rPr lang="en-GB" b="1" dirty="0">
                <a:solidFill>
                  <a:schemeClr val="tx1"/>
                </a:solidFill>
              </a:rPr>
              <a: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352721" y="1526589"/>
            <a:ext cx="5489620" cy="4352573"/>
          </a:xfrm>
        </p:spPr>
        <p:txBody>
          <a:bodyPr rtlCol="0">
            <a:normAutofit/>
          </a:bodyPr>
          <a:lstStyle/>
          <a:p>
            <a:pPr marL="285750" indent="-285750" rtl="0">
              <a:buFont typeface="Arial" panose="020B0604020202020204" pitchFamily="34" charset="0"/>
              <a:buChar char="•"/>
            </a:pPr>
            <a:r>
              <a:rPr lang="en-GB" dirty="0" err="1">
                <a:solidFill>
                  <a:schemeClr val="tx1"/>
                </a:solidFill>
              </a:rPr>
              <a:t>TsundokuBr</a:t>
            </a:r>
            <a:r>
              <a:rPr lang="en-GB" dirty="0">
                <a:solidFill>
                  <a:schemeClr val="tx1"/>
                </a:solidFill>
              </a:rPr>
              <a:t> aims to tackle the issue that revolves around “Tsundoku” which is the ideology of buying books, not reading them and buying more books and “Choice Overload” the inability to decide due to an excessive number of options available.</a:t>
            </a:r>
          </a:p>
          <a:p>
            <a:pPr marL="285750" indent="-285750" rtl="0">
              <a:buFont typeface="Arial" panose="020B0604020202020204" pitchFamily="34" charset="0"/>
              <a:buChar char="•"/>
            </a:pPr>
            <a:r>
              <a:rPr lang="en-GB" dirty="0" err="1">
                <a:solidFill>
                  <a:schemeClr val="tx1"/>
                </a:solidFill>
              </a:rPr>
              <a:t>TsundokuBR</a:t>
            </a:r>
            <a:r>
              <a:rPr lang="en-GB" dirty="0">
                <a:solidFill>
                  <a:schemeClr val="tx1"/>
                </a:solidFill>
              </a:rPr>
              <a:t> has been designed and developed to ensure that readers of the Reading Community, specifically users of #BookTok are able to effectively log their TBR books onto a system that encourages mindful, fun and recreational reading.</a:t>
            </a:r>
          </a:p>
          <a:p>
            <a:pPr marL="285750" indent="-285750" rtl="0">
              <a:buFont typeface="Arial" panose="020B0604020202020204" pitchFamily="34" charset="0"/>
              <a:buChar char="•"/>
            </a:pPr>
            <a:r>
              <a:rPr lang="en-GB" dirty="0">
                <a:solidFill>
                  <a:schemeClr val="tx1"/>
                </a:solidFill>
              </a:rPr>
              <a:t>Existing applications these days have made reading books feel competitive and challenging, users often comparing how many books they have read to other people but not considering the amount of time an individual takes to read.</a:t>
            </a:r>
          </a:p>
          <a:p>
            <a:pPr marL="285750" indent="-285750" rtl="0">
              <a:buFont typeface="Arial" panose="020B0604020202020204" pitchFamily="34" charset="0"/>
              <a:buChar char="•"/>
            </a:pPr>
            <a:r>
              <a:rPr lang="en-GB" dirty="0">
                <a:solidFill>
                  <a:schemeClr val="tx1"/>
                </a:solidFill>
              </a:rPr>
              <a:t>Therefore, </a:t>
            </a:r>
            <a:r>
              <a:rPr lang="en-GB" dirty="0" err="1">
                <a:solidFill>
                  <a:schemeClr val="tx1"/>
                </a:solidFill>
              </a:rPr>
              <a:t>TsundokuBR</a:t>
            </a:r>
            <a:r>
              <a:rPr lang="en-GB" dirty="0">
                <a:solidFill>
                  <a:schemeClr val="tx1"/>
                </a:solidFill>
              </a:rPr>
              <a:t> will help users manage large TBR piles into feasible amounts catered to an individuals taste and availability.</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GB" smtClean="0"/>
              <a:pPr/>
              <a:t>2</a:t>
            </a:fld>
            <a:endParaRPr lang="en-GB"/>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a:extLst>
            <a:ext uri="{FF2B5EF4-FFF2-40B4-BE49-F238E27FC236}">
              <a16:creationId xmlns:a16="http://schemas.microsoft.com/office/drawing/2014/main" id="{09081EBC-20A7-7E5E-5925-3F0E8C2F4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9F1F7-C297-DD8D-D756-F28EBC44BB34}"/>
              </a:ext>
            </a:extLst>
          </p:cNvPr>
          <p:cNvSpPr>
            <a:spLocks noGrp="1"/>
          </p:cNvSpPr>
          <p:nvPr>
            <p:ph type="title"/>
          </p:nvPr>
        </p:nvSpPr>
        <p:spPr>
          <a:xfrm>
            <a:off x="355942" y="4617602"/>
            <a:ext cx="5077784" cy="969197"/>
          </a:xfrm>
        </p:spPr>
        <p:txBody>
          <a:bodyPr rtlCol="0">
            <a:normAutofit/>
          </a:bodyPr>
          <a:lstStyle/>
          <a:p>
            <a:pPr rtl="0"/>
            <a:r>
              <a:rPr lang="en-GB" dirty="0"/>
              <a:t>How does TBR encourage recreational reading?</a:t>
            </a:r>
          </a:p>
        </p:txBody>
      </p:sp>
      <p:sp>
        <p:nvSpPr>
          <p:cNvPr id="3" name="Content Placeholder 2">
            <a:extLst>
              <a:ext uri="{FF2B5EF4-FFF2-40B4-BE49-F238E27FC236}">
                <a16:creationId xmlns:a16="http://schemas.microsoft.com/office/drawing/2014/main" id="{F84AE367-27DE-63A3-7F19-0DA9BD573BF8}"/>
              </a:ext>
            </a:extLst>
          </p:cNvPr>
          <p:cNvSpPr>
            <a:spLocks noGrp="1"/>
          </p:cNvSpPr>
          <p:nvPr>
            <p:ph type="body" sz="quarter" idx="13"/>
          </p:nvPr>
        </p:nvSpPr>
        <p:spPr>
          <a:xfrm>
            <a:off x="5919680" y="566351"/>
            <a:ext cx="5433204" cy="365125"/>
          </a:xfrm>
        </p:spPr>
        <p:txBody>
          <a:bodyPr vert="horz" lIns="91440" tIns="45720" rIns="91440" bIns="45720" rtlCol="0" anchor="t">
            <a:normAutofit lnSpcReduction="10000"/>
          </a:bodyPr>
          <a:lstStyle/>
          <a:p>
            <a:pPr rtl="0"/>
            <a:r>
              <a:rPr lang="en-GB" dirty="0"/>
              <a:t>Eliminate Choice Overloading</a:t>
            </a:r>
          </a:p>
        </p:txBody>
      </p:sp>
      <p:sp>
        <p:nvSpPr>
          <p:cNvPr id="4" name="Text Placeholder 3">
            <a:extLst>
              <a:ext uri="{FF2B5EF4-FFF2-40B4-BE49-F238E27FC236}">
                <a16:creationId xmlns:a16="http://schemas.microsoft.com/office/drawing/2014/main" id="{BBD5B45E-0AB5-C107-8C6D-B54EFF377B8F}"/>
              </a:ext>
            </a:extLst>
          </p:cNvPr>
          <p:cNvSpPr>
            <a:spLocks noGrp="1"/>
          </p:cNvSpPr>
          <p:nvPr>
            <p:ph type="body" sz="quarter" idx="15"/>
          </p:nvPr>
        </p:nvSpPr>
        <p:spPr>
          <a:xfrm>
            <a:off x="5919679" y="871442"/>
            <a:ext cx="5709771" cy="1697583"/>
          </a:xfrm>
        </p:spPr>
        <p:txBody>
          <a:bodyPr rtlCol="0">
            <a:normAutofit lnSpcReduction="10000"/>
          </a:bodyPr>
          <a:lstStyle/>
          <a:p>
            <a:pPr rtl="0"/>
            <a:r>
              <a:rPr lang="en-GB" dirty="0"/>
              <a:t>Creating a playful way to encourage readers to go to their physical TBR shelf and select a book by… </a:t>
            </a:r>
          </a:p>
          <a:p>
            <a:pPr marL="285750" indent="-285750" rtl="0">
              <a:buFont typeface="Arial" panose="020B0604020202020204" pitchFamily="34" charset="0"/>
              <a:buChar char="•"/>
            </a:pPr>
            <a:r>
              <a:rPr lang="en-GB" dirty="0"/>
              <a:t>Closing your eyes and pointing at x random books.</a:t>
            </a:r>
          </a:p>
          <a:p>
            <a:pPr marL="285750" indent="-285750" rtl="0">
              <a:buFont typeface="Arial" panose="020B0604020202020204" pitchFamily="34" charset="0"/>
              <a:buChar char="•"/>
            </a:pPr>
            <a:r>
              <a:rPr lang="en-GB" dirty="0"/>
              <a:t>Choosing the first x books that you look at that makes you happy.</a:t>
            </a:r>
          </a:p>
          <a:p>
            <a:pPr marL="285750" indent="-285750" rtl="0">
              <a:buFont typeface="Arial" panose="020B0604020202020204" pitchFamily="34" charset="0"/>
              <a:buChar char="•"/>
            </a:pPr>
            <a:r>
              <a:rPr lang="en-GB" dirty="0"/>
              <a:t>Choosing the first x books you see that are the most aesthetically pleasing.</a:t>
            </a:r>
          </a:p>
          <a:p>
            <a:pPr rtl="0"/>
            <a:endParaRPr lang="en-GB" dirty="0"/>
          </a:p>
        </p:txBody>
      </p:sp>
      <p:sp>
        <p:nvSpPr>
          <p:cNvPr id="5" name="Text Placeholder 4">
            <a:extLst>
              <a:ext uri="{FF2B5EF4-FFF2-40B4-BE49-F238E27FC236}">
                <a16:creationId xmlns:a16="http://schemas.microsoft.com/office/drawing/2014/main" id="{CCECF0DA-9375-9237-B637-7C6A5EA75242}"/>
              </a:ext>
            </a:extLst>
          </p:cNvPr>
          <p:cNvSpPr>
            <a:spLocks noGrp="1"/>
          </p:cNvSpPr>
          <p:nvPr>
            <p:ph type="body" sz="quarter" idx="23"/>
          </p:nvPr>
        </p:nvSpPr>
        <p:spPr>
          <a:xfrm>
            <a:off x="5922254" y="2630431"/>
            <a:ext cx="5433204" cy="365125"/>
          </a:xfrm>
        </p:spPr>
        <p:txBody>
          <a:bodyPr rtlCol="0">
            <a:normAutofit lnSpcReduction="10000"/>
          </a:bodyPr>
          <a:lstStyle/>
          <a:p>
            <a:pPr rtl="0"/>
            <a:r>
              <a:rPr lang="en-GB" dirty="0"/>
              <a:t>Time is just a Concept</a:t>
            </a:r>
          </a:p>
        </p:txBody>
      </p:sp>
      <p:sp>
        <p:nvSpPr>
          <p:cNvPr id="6" name="Text Placeholder 5">
            <a:extLst>
              <a:ext uri="{FF2B5EF4-FFF2-40B4-BE49-F238E27FC236}">
                <a16:creationId xmlns:a16="http://schemas.microsoft.com/office/drawing/2014/main" id="{E8F8F5A4-D3D5-F05D-531A-8E1E89D53DC3}"/>
              </a:ext>
            </a:extLst>
          </p:cNvPr>
          <p:cNvSpPr>
            <a:spLocks noGrp="1"/>
          </p:cNvSpPr>
          <p:nvPr>
            <p:ph type="body" sz="quarter" idx="24"/>
          </p:nvPr>
        </p:nvSpPr>
        <p:spPr>
          <a:xfrm>
            <a:off x="5921828" y="2959856"/>
            <a:ext cx="5431971" cy="1870168"/>
          </a:xfrm>
        </p:spPr>
        <p:txBody>
          <a:bodyPr rtlCol="0">
            <a:normAutofit/>
          </a:bodyPr>
          <a:lstStyle/>
          <a:p>
            <a:pPr rtl="0"/>
            <a:r>
              <a:rPr lang="en-GB" dirty="0"/>
              <a:t>Reading challenges are competitive… I read 104 books in 1 year…</a:t>
            </a:r>
          </a:p>
          <a:p>
            <a:pPr rtl="0"/>
            <a:r>
              <a:rPr lang="en-GB" dirty="0"/>
              <a:t>The Time Bubble Frame:</a:t>
            </a:r>
          </a:p>
          <a:p>
            <a:pPr marL="285750" indent="-285750" rtl="0">
              <a:buFont typeface="Arial" panose="020B0604020202020204" pitchFamily="34" charset="0"/>
              <a:buChar char="•"/>
            </a:pPr>
            <a:r>
              <a:rPr lang="en-GB" dirty="0"/>
              <a:t>Allows the user to turn it off and on, giving readers a chance to read without a strict deadline.</a:t>
            </a:r>
          </a:p>
          <a:p>
            <a:pPr marL="285750" indent="-285750" rtl="0">
              <a:buFont typeface="Arial" panose="020B0604020202020204" pitchFamily="34" charset="0"/>
              <a:buChar char="•"/>
            </a:pPr>
            <a:r>
              <a:rPr lang="en-GB" dirty="0"/>
              <a:t>Allows the user to start and stop, giving readers control of their own time.</a:t>
            </a:r>
          </a:p>
          <a:p>
            <a:pPr rtl="0"/>
            <a:endParaRPr lang="en-GB" dirty="0"/>
          </a:p>
        </p:txBody>
      </p:sp>
      <p:sp>
        <p:nvSpPr>
          <p:cNvPr id="9" name="Text Placeholder 8">
            <a:extLst>
              <a:ext uri="{FF2B5EF4-FFF2-40B4-BE49-F238E27FC236}">
                <a16:creationId xmlns:a16="http://schemas.microsoft.com/office/drawing/2014/main" id="{0CD1EC7A-040E-A360-6DAF-12533E9E4E95}"/>
              </a:ext>
            </a:extLst>
          </p:cNvPr>
          <p:cNvSpPr>
            <a:spLocks noGrp="1"/>
          </p:cNvSpPr>
          <p:nvPr>
            <p:ph type="body" sz="quarter" idx="27"/>
          </p:nvPr>
        </p:nvSpPr>
        <p:spPr>
          <a:xfrm>
            <a:off x="5920106" y="4830024"/>
            <a:ext cx="5433204" cy="365125"/>
          </a:xfrm>
        </p:spPr>
        <p:txBody>
          <a:bodyPr rtlCol="0">
            <a:normAutofit lnSpcReduction="10000"/>
          </a:bodyPr>
          <a:lstStyle/>
          <a:p>
            <a:pPr rtl="0"/>
            <a:r>
              <a:rPr lang="en-GB" dirty="0"/>
              <a:t>Mindful Guidance</a:t>
            </a:r>
          </a:p>
        </p:txBody>
      </p:sp>
      <p:sp>
        <p:nvSpPr>
          <p:cNvPr id="10" name="Text Placeholder 9">
            <a:extLst>
              <a:ext uri="{FF2B5EF4-FFF2-40B4-BE49-F238E27FC236}">
                <a16:creationId xmlns:a16="http://schemas.microsoft.com/office/drawing/2014/main" id="{4A760464-8163-038C-8196-DB50B44A88F6}"/>
              </a:ext>
            </a:extLst>
          </p:cNvPr>
          <p:cNvSpPr>
            <a:spLocks noGrp="1"/>
          </p:cNvSpPr>
          <p:nvPr>
            <p:ph type="body" sz="quarter" idx="28"/>
          </p:nvPr>
        </p:nvSpPr>
        <p:spPr>
          <a:xfrm>
            <a:off x="5919679" y="5159449"/>
            <a:ext cx="5636128" cy="1364089"/>
          </a:xfrm>
        </p:spPr>
        <p:txBody>
          <a:bodyPr rtlCol="0"/>
          <a:lstStyle/>
          <a:p>
            <a:pPr rtl="0"/>
            <a:r>
              <a:rPr lang="en-GB" dirty="0"/>
              <a:t>Lead by example by providing a guide to suggest a flexible structure to encourage not to dishearten. </a:t>
            </a:r>
          </a:p>
          <a:p>
            <a:pPr rtl="0"/>
            <a:r>
              <a:rPr lang="en-GB" dirty="0"/>
              <a:t>Let them know so they can go with the flow… The average reader reads 200-400 words per minute, The average reader reads for 20 minutes a day,  that’s about 8-16 pages a day.</a:t>
            </a:r>
          </a:p>
        </p:txBody>
      </p:sp>
      <p:sp>
        <p:nvSpPr>
          <p:cNvPr id="22" name="Slide Number Placeholder 21">
            <a:extLst>
              <a:ext uri="{FF2B5EF4-FFF2-40B4-BE49-F238E27FC236}">
                <a16:creationId xmlns:a16="http://schemas.microsoft.com/office/drawing/2014/main" id="{835F37D9-F803-2333-6AAE-EF7BBE61A923}"/>
              </a:ext>
            </a:extLst>
          </p:cNvPr>
          <p:cNvSpPr>
            <a:spLocks noGrp="1"/>
          </p:cNvSpPr>
          <p:nvPr>
            <p:ph type="sldNum" sz="quarter" idx="22"/>
          </p:nvPr>
        </p:nvSpPr>
        <p:spPr>
          <a:xfrm>
            <a:off x="5107154" y="6294981"/>
            <a:ext cx="653143" cy="365125"/>
          </a:xfrm>
        </p:spPr>
        <p:txBody>
          <a:bodyPr rtlCol="0"/>
          <a:lstStyle/>
          <a:p>
            <a:pPr rtl="0"/>
            <a:fld id="{B5CEABB6-07DC-46E8-9B57-56EC44A396E5}" type="slidenum">
              <a:rPr lang="en-GB" smtClean="0"/>
              <a:pPr rtl="0"/>
              <a:t>3</a:t>
            </a:fld>
            <a:endParaRPr lang="en-GB"/>
          </a:p>
        </p:txBody>
      </p:sp>
    </p:spTree>
    <p:extLst>
      <p:ext uri="{BB962C8B-B14F-4D97-AF65-F5344CB8AC3E}">
        <p14:creationId xmlns:p14="http://schemas.microsoft.com/office/powerpoint/2010/main" val="306861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0DC0-87EC-C483-84A3-14632112605A}"/>
              </a:ext>
            </a:extLst>
          </p:cNvPr>
          <p:cNvSpPr>
            <a:spLocks noGrp="1"/>
          </p:cNvSpPr>
          <p:nvPr>
            <p:ph type="title"/>
          </p:nvPr>
        </p:nvSpPr>
        <p:spPr>
          <a:xfrm>
            <a:off x="1885156" y="20960"/>
            <a:ext cx="8421688" cy="1325563"/>
          </a:xfrm>
        </p:spPr>
        <p:txBody>
          <a:bodyPr/>
          <a:lstStyle/>
          <a:p>
            <a:r>
              <a:rPr lang="en-GB" b="1" dirty="0" err="1">
                <a:solidFill>
                  <a:schemeClr val="bg1"/>
                </a:solidFill>
              </a:rPr>
              <a:t>T</a:t>
            </a:r>
            <a:r>
              <a:rPr lang="en-GB" sz="2000" b="1" dirty="0" err="1">
                <a:solidFill>
                  <a:schemeClr val="bg1"/>
                </a:solidFill>
              </a:rPr>
              <a:t>sundoku</a:t>
            </a:r>
            <a:r>
              <a:rPr lang="en-GB" b="1" dirty="0" err="1">
                <a:solidFill>
                  <a:schemeClr val="bg1"/>
                </a:solidFill>
              </a:rPr>
              <a:t>BR</a:t>
            </a:r>
            <a:r>
              <a:rPr lang="en-GB" b="1" dirty="0">
                <a:solidFill>
                  <a:schemeClr val="bg1"/>
                </a:solidFill>
              </a:rPr>
              <a:t> Technology Stack</a:t>
            </a:r>
          </a:p>
        </p:txBody>
      </p:sp>
      <p:sp>
        <p:nvSpPr>
          <p:cNvPr id="4" name="Text Placeholder 3">
            <a:extLst>
              <a:ext uri="{FF2B5EF4-FFF2-40B4-BE49-F238E27FC236}">
                <a16:creationId xmlns:a16="http://schemas.microsoft.com/office/drawing/2014/main" id="{791C227E-44F5-3D53-6A87-4C7270BF4AAB}"/>
              </a:ext>
            </a:extLst>
          </p:cNvPr>
          <p:cNvSpPr>
            <a:spLocks noGrp="1"/>
          </p:cNvSpPr>
          <p:nvPr>
            <p:ph type="body" idx="1"/>
          </p:nvPr>
        </p:nvSpPr>
        <p:spPr>
          <a:xfrm>
            <a:off x="1554756" y="3365639"/>
            <a:ext cx="1828800" cy="343061"/>
          </a:xfrm>
        </p:spPr>
        <p:txBody>
          <a:bodyPr/>
          <a:lstStyle/>
          <a:p>
            <a:r>
              <a:rPr lang="en-GB" sz="1400" dirty="0">
                <a:solidFill>
                  <a:schemeClr val="bg1"/>
                </a:solidFill>
              </a:rPr>
              <a:t>Google Books API</a:t>
            </a:r>
          </a:p>
        </p:txBody>
      </p:sp>
      <p:sp>
        <p:nvSpPr>
          <p:cNvPr id="5" name="Text Placeholder 4">
            <a:extLst>
              <a:ext uri="{FF2B5EF4-FFF2-40B4-BE49-F238E27FC236}">
                <a16:creationId xmlns:a16="http://schemas.microsoft.com/office/drawing/2014/main" id="{40081EDF-2EC2-AA1A-2BF9-89CDB619EEF0}"/>
              </a:ext>
            </a:extLst>
          </p:cNvPr>
          <p:cNvSpPr>
            <a:spLocks noGrp="1"/>
          </p:cNvSpPr>
          <p:nvPr>
            <p:ph type="body" idx="21"/>
          </p:nvPr>
        </p:nvSpPr>
        <p:spPr/>
        <p:txBody>
          <a:bodyPr/>
          <a:lstStyle/>
          <a:p>
            <a:r>
              <a:rPr lang="en-GB" sz="1100" dirty="0">
                <a:solidFill>
                  <a:schemeClr val="bg1"/>
                </a:solidFill>
              </a:rPr>
              <a:t>API for Book Data</a:t>
            </a:r>
          </a:p>
        </p:txBody>
      </p:sp>
      <p:sp>
        <p:nvSpPr>
          <p:cNvPr id="7" name="Text Placeholder 6">
            <a:extLst>
              <a:ext uri="{FF2B5EF4-FFF2-40B4-BE49-F238E27FC236}">
                <a16:creationId xmlns:a16="http://schemas.microsoft.com/office/drawing/2014/main" id="{C489ECBF-693A-73E6-FD27-D12BDF3CCDF4}"/>
              </a:ext>
            </a:extLst>
          </p:cNvPr>
          <p:cNvSpPr>
            <a:spLocks noGrp="1"/>
          </p:cNvSpPr>
          <p:nvPr>
            <p:ph type="body" idx="18"/>
          </p:nvPr>
        </p:nvSpPr>
        <p:spPr>
          <a:xfrm>
            <a:off x="3849262" y="3365639"/>
            <a:ext cx="1828800" cy="343061"/>
          </a:xfrm>
        </p:spPr>
        <p:txBody>
          <a:bodyPr/>
          <a:lstStyle/>
          <a:p>
            <a:r>
              <a:rPr lang="en-GB" sz="1400" dirty="0">
                <a:solidFill>
                  <a:schemeClr val="bg1"/>
                </a:solidFill>
              </a:rPr>
              <a:t>React</a:t>
            </a:r>
          </a:p>
        </p:txBody>
      </p:sp>
      <p:sp>
        <p:nvSpPr>
          <p:cNvPr id="8" name="Text Placeholder 7">
            <a:extLst>
              <a:ext uri="{FF2B5EF4-FFF2-40B4-BE49-F238E27FC236}">
                <a16:creationId xmlns:a16="http://schemas.microsoft.com/office/drawing/2014/main" id="{C7911857-19FA-8563-72C4-368446A334A8}"/>
              </a:ext>
            </a:extLst>
          </p:cNvPr>
          <p:cNvSpPr>
            <a:spLocks noGrp="1"/>
          </p:cNvSpPr>
          <p:nvPr>
            <p:ph type="body" idx="22"/>
          </p:nvPr>
        </p:nvSpPr>
        <p:spPr/>
        <p:txBody>
          <a:bodyPr/>
          <a:lstStyle/>
          <a:p>
            <a:r>
              <a:rPr lang="en-GB" sz="1100" dirty="0">
                <a:solidFill>
                  <a:schemeClr val="bg1"/>
                </a:solidFill>
              </a:rPr>
              <a:t>Frontend</a:t>
            </a:r>
          </a:p>
        </p:txBody>
      </p:sp>
      <p:sp>
        <p:nvSpPr>
          <p:cNvPr id="10" name="Text Placeholder 9">
            <a:extLst>
              <a:ext uri="{FF2B5EF4-FFF2-40B4-BE49-F238E27FC236}">
                <a16:creationId xmlns:a16="http://schemas.microsoft.com/office/drawing/2014/main" id="{5FEE0CEB-9C3A-BC80-94B2-66994F31B6DE}"/>
              </a:ext>
            </a:extLst>
          </p:cNvPr>
          <p:cNvSpPr>
            <a:spLocks noGrp="1"/>
          </p:cNvSpPr>
          <p:nvPr>
            <p:ph type="body" idx="19"/>
          </p:nvPr>
        </p:nvSpPr>
        <p:spPr>
          <a:xfrm>
            <a:off x="6332263" y="3369561"/>
            <a:ext cx="1828800" cy="343061"/>
          </a:xfrm>
        </p:spPr>
        <p:txBody>
          <a:bodyPr/>
          <a:lstStyle/>
          <a:p>
            <a:r>
              <a:rPr lang="en-GB" sz="1400" dirty="0">
                <a:solidFill>
                  <a:schemeClr val="bg1"/>
                </a:solidFill>
              </a:rPr>
              <a:t>Node.js</a:t>
            </a:r>
          </a:p>
        </p:txBody>
      </p:sp>
      <p:sp>
        <p:nvSpPr>
          <p:cNvPr id="11" name="Text Placeholder 10">
            <a:extLst>
              <a:ext uri="{FF2B5EF4-FFF2-40B4-BE49-F238E27FC236}">
                <a16:creationId xmlns:a16="http://schemas.microsoft.com/office/drawing/2014/main" id="{0A60C3B8-F4B3-5013-804F-6E1A295887BE}"/>
              </a:ext>
            </a:extLst>
          </p:cNvPr>
          <p:cNvSpPr>
            <a:spLocks noGrp="1"/>
          </p:cNvSpPr>
          <p:nvPr>
            <p:ph type="body" idx="23"/>
          </p:nvPr>
        </p:nvSpPr>
        <p:spPr/>
        <p:txBody>
          <a:bodyPr/>
          <a:lstStyle/>
          <a:p>
            <a:r>
              <a:rPr lang="en-GB" sz="1100" dirty="0">
                <a:solidFill>
                  <a:schemeClr val="bg1"/>
                </a:solidFill>
              </a:rPr>
              <a:t>Backend</a:t>
            </a:r>
          </a:p>
        </p:txBody>
      </p:sp>
      <p:sp>
        <p:nvSpPr>
          <p:cNvPr id="13" name="Text Placeholder 12">
            <a:extLst>
              <a:ext uri="{FF2B5EF4-FFF2-40B4-BE49-F238E27FC236}">
                <a16:creationId xmlns:a16="http://schemas.microsoft.com/office/drawing/2014/main" id="{1987BD9E-1BC7-7AEB-539B-9CE60A343BE9}"/>
              </a:ext>
            </a:extLst>
          </p:cNvPr>
          <p:cNvSpPr>
            <a:spLocks noGrp="1"/>
          </p:cNvSpPr>
          <p:nvPr>
            <p:ph type="body" idx="20"/>
          </p:nvPr>
        </p:nvSpPr>
        <p:spPr>
          <a:xfrm>
            <a:off x="8759806" y="3363899"/>
            <a:ext cx="1828800" cy="343061"/>
          </a:xfrm>
        </p:spPr>
        <p:txBody>
          <a:bodyPr/>
          <a:lstStyle/>
          <a:p>
            <a:r>
              <a:rPr lang="en-GB" sz="1400" dirty="0">
                <a:solidFill>
                  <a:schemeClr val="bg1"/>
                </a:solidFill>
              </a:rPr>
              <a:t>Express</a:t>
            </a:r>
          </a:p>
        </p:txBody>
      </p:sp>
      <p:sp>
        <p:nvSpPr>
          <p:cNvPr id="14" name="Text Placeholder 13">
            <a:extLst>
              <a:ext uri="{FF2B5EF4-FFF2-40B4-BE49-F238E27FC236}">
                <a16:creationId xmlns:a16="http://schemas.microsoft.com/office/drawing/2014/main" id="{060213A2-B830-7BD0-D515-59AE2E29F954}"/>
              </a:ext>
            </a:extLst>
          </p:cNvPr>
          <p:cNvSpPr>
            <a:spLocks noGrp="1"/>
          </p:cNvSpPr>
          <p:nvPr>
            <p:ph type="body" idx="24"/>
          </p:nvPr>
        </p:nvSpPr>
        <p:spPr/>
        <p:txBody>
          <a:bodyPr/>
          <a:lstStyle/>
          <a:p>
            <a:r>
              <a:rPr lang="en-GB" sz="1100" dirty="0">
                <a:solidFill>
                  <a:schemeClr val="bg1"/>
                </a:solidFill>
              </a:rPr>
              <a:t>Web Application Framework</a:t>
            </a:r>
          </a:p>
        </p:txBody>
      </p:sp>
      <p:sp>
        <p:nvSpPr>
          <p:cNvPr id="16" name="Text Placeholder 15">
            <a:extLst>
              <a:ext uri="{FF2B5EF4-FFF2-40B4-BE49-F238E27FC236}">
                <a16:creationId xmlns:a16="http://schemas.microsoft.com/office/drawing/2014/main" id="{20745394-4CDC-D5B7-8702-AC562A705D69}"/>
              </a:ext>
            </a:extLst>
          </p:cNvPr>
          <p:cNvSpPr>
            <a:spLocks noGrp="1"/>
          </p:cNvSpPr>
          <p:nvPr>
            <p:ph type="body" idx="25"/>
          </p:nvPr>
        </p:nvSpPr>
        <p:spPr>
          <a:xfrm>
            <a:off x="1504420" y="5204111"/>
            <a:ext cx="1828800" cy="343061"/>
          </a:xfrm>
        </p:spPr>
        <p:txBody>
          <a:bodyPr/>
          <a:lstStyle/>
          <a:p>
            <a:r>
              <a:rPr lang="en-GB" sz="1400" dirty="0">
                <a:solidFill>
                  <a:schemeClr val="bg1"/>
                </a:solidFill>
              </a:rPr>
              <a:t>Mocha</a:t>
            </a:r>
          </a:p>
        </p:txBody>
      </p:sp>
      <p:sp>
        <p:nvSpPr>
          <p:cNvPr id="17" name="Text Placeholder 16">
            <a:extLst>
              <a:ext uri="{FF2B5EF4-FFF2-40B4-BE49-F238E27FC236}">
                <a16:creationId xmlns:a16="http://schemas.microsoft.com/office/drawing/2014/main" id="{C1B2C31C-F0A9-F08F-C749-E49358042ED3}"/>
              </a:ext>
            </a:extLst>
          </p:cNvPr>
          <p:cNvSpPr>
            <a:spLocks noGrp="1"/>
          </p:cNvSpPr>
          <p:nvPr>
            <p:ph type="body" idx="33"/>
          </p:nvPr>
        </p:nvSpPr>
        <p:spPr/>
        <p:txBody>
          <a:bodyPr/>
          <a:lstStyle/>
          <a:p>
            <a:r>
              <a:rPr lang="en-GB" sz="1100" dirty="0">
                <a:solidFill>
                  <a:schemeClr val="bg1"/>
                </a:solidFill>
              </a:rPr>
              <a:t>JavaScript Testing Framework</a:t>
            </a:r>
          </a:p>
        </p:txBody>
      </p:sp>
      <p:sp>
        <p:nvSpPr>
          <p:cNvPr id="19" name="Text Placeholder 18">
            <a:extLst>
              <a:ext uri="{FF2B5EF4-FFF2-40B4-BE49-F238E27FC236}">
                <a16:creationId xmlns:a16="http://schemas.microsoft.com/office/drawing/2014/main" id="{4B724F6E-EFA0-62D1-721E-598E0F0EC0AC}"/>
              </a:ext>
            </a:extLst>
          </p:cNvPr>
          <p:cNvSpPr>
            <a:spLocks noGrp="1"/>
          </p:cNvSpPr>
          <p:nvPr>
            <p:ph type="body" idx="30"/>
          </p:nvPr>
        </p:nvSpPr>
        <p:spPr>
          <a:xfrm>
            <a:off x="3849262" y="5184835"/>
            <a:ext cx="1828800" cy="343061"/>
          </a:xfrm>
        </p:spPr>
        <p:txBody>
          <a:bodyPr/>
          <a:lstStyle/>
          <a:p>
            <a:r>
              <a:rPr lang="en-GB" sz="1400" dirty="0">
                <a:solidFill>
                  <a:schemeClr val="bg1"/>
                </a:solidFill>
              </a:rPr>
              <a:t>Visual Studio Code</a:t>
            </a:r>
          </a:p>
        </p:txBody>
      </p:sp>
      <p:sp>
        <p:nvSpPr>
          <p:cNvPr id="20" name="Text Placeholder 19">
            <a:extLst>
              <a:ext uri="{FF2B5EF4-FFF2-40B4-BE49-F238E27FC236}">
                <a16:creationId xmlns:a16="http://schemas.microsoft.com/office/drawing/2014/main" id="{B5F58394-304F-32A0-DBB6-F4D251D74BC7}"/>
              </a:ext>
            </a:extLst>
          </p:cNvPr>
          <p:cNvSpPr>
            <a:spLocks noGrp="1"/>
          </p:cNvSpPr>
          <p:nvPr>
            <p:ph type="body" idx="34"/>
          </p:nvPr>
        </p:nvSpPr>
        <p:spPr/>
        <p:txBody>
          <a:bodyPr/>
          <a:lstStyle/>
          <a:p>
            <a:r>
              <a:rPr lang="en-GB" sz="1100" dirty="0">
                <a:solidFill>
                  <a:schemeClr val="bg1"/>
                </a:solidFill>
              </a:rPr>
              <a:t>Coding Environment</a:t>
            </a:r>
          </a:p>
        </p:txBody>
      </p:sp>
      <p:sp>
        <p:nvSpPr>
          <p:cNvPr id="22" name="Text Placeholder 21">
            <a:extLst>
              <a:ext uri="{FF2B5EF4-FFF2-40B4-BE49-F238E27FC236}">
                <a16:creationId xmlns:a16="http://schemas.microsoft.com/office/drawing/2014/main" id="{1CF15E32-1CF0-7C8A-F9A1-757476BFF875}"/>
              </a:ext>
            </a:extLst>
          </p:cNvPr>
          <p:cNvSpPr>
            <a:spLocks noGrp="1"/>
          </p:cNvSpPr>
          <p:nvPr>
            <p:ph type="body" idx="31"/>
          </p:nvPr>
        </p:nvSpPr>
        <p:spPr>
          <a:xfrm>
            <a:off x="6344178" y="5184834"/>
            <a:ext cx="1828800" cy="343061"/>
          </a:xfrm>
        </p:spPr>
        <p:txBody>
          <a:bodyPr/>
          <a:lstStyle/>
          <a:p>
            <a:r>
              <a:rPr lang="en-GB" sz="1400" dirty="0">
                <a:solidFill>
                  <a:schemeClr val="bg1"/>
                </a:solidFill>
              </a:rPr>
              <a:t>MySQL</a:t>
            </a:r>
          </a:p>
        </p:txBody>
      </p:sp>
      <p:sp>
        <p:nvSpPr>
          <p:cNvPr id="23" name="Text Placeholder 22">
            <a:extLst>
              <a:ext uri="{FF2B5EF4-FFF2-40B4-BE49-F238E27FC236}">
                <a16:creationId xmlns:a16="http://schemas.microsoft.com/office/drawing/2014/main" id="{076D36EE-EB1A-3EDA-3293-1C5F5EAAB2ED}"/>
              </a:ext>
            </a:extLst>
          </p:cNvPr>
          <p:cNvSpPr>
            <a:spLocks noGrp="1"/>
          </p:cNvSpPr>
          <p:nvPr>
            <p:ph type="body" idx="35"/>
          </p:nvPr>
        </p:nvSpPr>
        <p:spPr/>
        <p:txBody>
          <a:bodyPr/>
          <a:lstStyle/>
          <a:p>
            <a:r>
              <a:rPr lang="en-GB" sz="1100" dirty="0">
                <a:solidFill>
                  <a:schemeClr val="bg1"/>
                </a:solidFill>
              </a:rPr>
              <a:t>Database</a:t>
            </a:r>
          </a:p>
        </p:txBody>
      </p:sp>
      <p:sp>
        <p:nvSpPr>
          <p:cNvPr id="25" name="Text Placeholder 24">
            <a:extLst>
              <a:ext uri="{FF2B5EF4-FFF2-40B4-BE49-F238E27FC236}">
                <a16:creationId xmlns:a16="http://schemas.microsoft.com/office/drawing/2014/main" id="{E27C790F-5ACA-164F-844D-205744E1240C}"/>
              </a:ext>
            </a:extLst>
          </p:cNvPr>
          <p:cNvSpPr>
            <a:spLocks noGrp="1"/>
          </p:cNvSpPr>
          <p:nvPr>
            <p:ph type="body" idx="32"/>
          </p:nvPr>
        </p:nvSpPr>
        <p:spPr>
          <a:xfrm>
            <a:off x="8759806" y="5184833"/>
            <a:ext cx="1828800" cy="343061"/>
          </a:xfrm>
        </p:spPr>
        <p:txBody>
          <a:bodyPr/>
          <a:lstStyle/>
          <a:p>
            <a:r>
              <a:rPr lang="en-GB" sz="1400" dirty="0">
                <a:solidFill>
                  <a:schemeClr val="bg1"/>
                </a:solidFill>
              </a:rPr>
              <a:t>React Bootstrap</a:t>
            </a:r>
          </a:p>
        </p:txBody>
      </p:sp>
      <p:sp>
        <p:nvSpPr>
          <p:cNvPr id="26" name="Text Placeholder 25">
            <a:extLst>
              <a:ext uri="{FF2B5EF4-FFF2-40B4-BE49-F238E27FC236}">
                <a16:creationId xmlns:a16="http://schemas.microsoft.com/office/drawing/2014/main" id="{CD82DF45-35BA-D9CC-E14C-33982AC44313}"/>
              </a:ext>
            </a:extLst>
          </p:cNvPr>
          <p:cNvSpPr>
            <a:spLocks noGrp="1"/>
          </p:cNvSpPr>
          <p:nvPr>
            <p:ph type="body" idx="36"/>
          </p:nvPr>
        </p:nvSpPr>
        <p:spPr/>
        <p:txBody>
          <a:bodyPr/>
          <a:lstStyle/>
          <a:p>
            <a:r>
              <a:rPr lang="en-GB" sz="1100" dirty="0">
                <a:solidFill>
                  <a:schemeClr val="bg1"/>
                </a:solidFill>
              </a:rPr>
              <a:t>JavaScript Library</a:t>
            </a:r>
          </a:p>
        </p:txBody>
      </p:sp>
      <p:sp>
        <p:nvSpPr>
          <p:cNvPr id="29" name="Slide Number Placeholder 28">
            <a:extLst>
              <a:ext uri="{FF2B5EF4-FFF2-40B4-BE49-F238E27FC236}">
                <a16:creationId xmlns:a16="http://schemas.microsoft.com/office/drawing/2014/main" id="{61BA00A6-1D18-0B7C-AB5A-436472231BEB}"/>
              </a:ext>
            </a:extLst>
          </p:cNvPr>
          <p:cNvSpPr>
            <a:spLocks noGrp="1"/>
          </p:cNvSpPr>
          <p:nvPr>
            <p:ph type="sldNum" sz="quarter" idx="12"/>
          </p:nvPr>
        </p:nvSpPr>
        <p:spPr/>
        <p:txBody>
          <a:bodyPr/>
          <a:lstStyle/>
          <a:p>
            <a:pPr rtl="0"/>
            <a:fld id="{B5CEABB6-07DC-46E8-9B57-56EC44A396E5}" type="slidenum">
              <a:rPr lang="en-GB" noProof="0" smtClean="0">
                <a:solidFill>
                  <a:schemeClr val="bg1"/>
                </a:solidFill>
              </a:rPr>
              <a:t>4</a:t>
            </a:fld>
            <a:endParaRPr lang="en-GB" noProof="0">
              <a:solidFill>
                <a:schemeClr val="bg1"/>
              </a:solidFill>
            </a:endParaRPr>
          </a:p>
        </p:txBody>
      </p:sp>
      <p:sp>
        <p:nvSpPr>
          <p:cNvPr id="30" name="Text Placeholder 5">
            <a:extLst>
              <a:ext uri="{FF2B5EF4-FFF2-40B4-BE49-F238E27FC236}">
                <a16:creationId xmlns:a16="http://schemas.microsoft.com/office/drawing/2014/main" id="{CD01990C-F94E-C680-09D5-97EE77AA7CDC}"/>
              </a:ext>
            </a:extLst>
          </p:cNvPr>
          <p:cNvSpPr txBox="1">
            <a:spLocks/>
          </p:cNvSpPr>
          <p:nvPr/>
        </p:nvSpPr>
        <p:spPr>
          <a:xfrm>
            <a:off x="578644" y="597646"/>
            <a:ext cx="11034712" cy="26725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400" dirty="0">
                <a:solidFill>
                  <a:schemeClr val="bg1"/>
                </a:solidFill>
              </a:rPr>
              <a:t>My choice of technology stack through careful consideration and comparison are the choices below, this technology stack is not only popular and is widely used in industry which means plenty of documentation available online but also all the components I have chosen allow for seamless integration with one another.</a:t>
            </a:r>
          </a:p>
          <a:p>
            <a:r>
              <a:rPr lang="en-GB" sz="1400" dirty="0">
                <a:solidFill>
                  <a:schemeClr val="bg1"/>
                </a:solidFill>
              </a:rPr>
              <a:t>Another reason why I have chosen these components is because I have personally never used React before and thought that this would be a great learning opportunity to expand my skills and knowledge.</a:t>
            </a:r>
          </a:p>
          <a:p>
            <a:r>
              <a:rPr lang="en-GB" sz="1400" dirty="0">
                <a:solidFill>
                  <a:schemeClr val="bg1"/>
                </a:solidFill>
              </a:rPr>
              <a:t>To make </a:t>
            </a:r>
            <a:r>
              <a:rPr lang="en-GB" sz="1400" dirty="0" err="1">
                <a:solidFill>
                  <a:schemeClr val="bg1"/>
                </a:solidFill>
              </a:rPr>
              <a:t>TsundokuBR’s</a:t>
            </a:r>
            <a:r>
              <a:rPr lang="en-GB" sz="1400" dirty="0">
                <a:solidFill>
                  <a:schemeClr val="bg1"/>
                </a:solidFill>
              </a:rPr>
              <a:t> interface less code complex I want to integrate the usage of React Bootstrap.</a:t>
            </a:r>
          </a:p>
        </p:txBody>
      </p:sp>
    </p:spTree>
    <p:extLst>
      <p:ext uri="{BB962C8B-B14F-4D97-AF65-F5344CB8AC3E}">
        <p14:creationId xmlns:p14="http://schemas.microsoft.com/office/powerpoint/2010/main" val="129828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92634" y="402832"/>
            <a:ext cx="9406731" cy="1325563"/>
          </a:xfrm>
        </p:spPr>
        <p:txBody>
          <a:bodyPr rtlCol="0"/>
          <a:lstStyle/>
          <a:p>
            <a:pPr rtl="0"/>
            <a:r>
              <a:rPr lang="en-GB" dirty="0">
                <a:solidFill>
                  <a:schemeClr val="tx1"/>
                </a:solidFill>
              </a:rPr>
              <a:t>Implementation goals I have Achieved So far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1755873"/>
            <a:ext cx="4031945" cy="365125"/>
          </a:xfrm>
        </p:spPr>
        <p:txBody>
          <a:bodyPr vert="horz" lIns="91440" tIns="45720" rIns="91440" bIns="45720" rtlCol="0" anchor="t">
            <a:normAutofit fontScale="92500" lnSpcReduction="10000"/>
          </a:bodyPr>
          <a:lstStyle/>
          <a:p>
            <a:pPr rtl="0"/>
            <a:r>
              <a:rPr lang="en-GB" sz="2400" b="1" dirty="0">
                <a:solidFill>
                  <a:schemeClr val="tx1"/>
                </a:solidFill>
              </a:rPr>
              <a:t>3 Functionalities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899" y="2091634"/>
            <a:ext cx="4031030" cy="1057308"/>
          </a:xfrm>
        </p:spPr>
        <p:txBody>
          <a:bodyPr rtlCol="0">
            <a:normAutofit fontScale="92500" lnSpcReduction="10000"/>
          </a:bodyPr>
          <a:lstStyle/>
          <a:p>
            <a:pPr marL="342900" indent="-342900" rtl="0">
              <a:buFont typeface="+mj-lt"/>
              <a:buAutoNum type="arabicPeriod"/>
            </a:pPr>
            <a:r>
              <a:rPr lang="en-GB" sz="1800" b="1" dirty="0">
                <a:solidFill>
                  <a:schemeClr val="tx1"/>
                </a:solidFill>
              </a:rPr>
              <a:t>Reading Level Selection</a:t>
            </a:r>
          </a:p>
          <a:p>
            <a:pPr marL="342900" indent="-342900" rtl="0">
              <a:buFont typeface="+mj-lt"/>
              <a:buAutoNum type="arabicPeriod"/>
            </a:pPr>
            <a:r>
              <a:rPr lang="en-GB" sz="1800" b="1" dirty="0">
                <a:solidFill>
                  <a:schemeClr val="tx1"/>
                </a:solidFill>
              </a:rPr>
              <a:t>Time Bubble Frame</a:t>
            </a:r>
          </a:p>
          <a:p>
            <a:pPr marL="342900" indent="-342900" rtl="0">
              <a:buFont typeface="+mj-lt"/>
              <a:buAutoNum type="arabicPeriod"/>
            </a:pPr>
            <a:r>
              <a:rPr lang="en-GB" sz="1800" b="1" dirty="0">
                <a:solidFill>
                  <a:schemeClr val="tx1"/>
                </a:solidFill>
              </a:rPr>
              <a:t>Google Books API Calls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1755873"/>
            <a:ext cx="4031945" cy="365125"/>
          </a:xfrm>
        </p:spPr>
        <p:txBody>
          <a:bodyPr rtlCol="0">
            <a:normAutofit lnSpcReduction="10000"/>
          </a:bodyPr>
          <a:lstStyle/>
          <a:p>
            <a:pPr rtl="0"/>
            <a:r>
              <a:rPr lang="en-GB" dirty="0">
                <a:solidFill>
                  <a:schemeClr val="tx1"/>
                </a:solidFill>
              </a:rPr>
              <a:t>Time Bubble Frame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263098"/>
            <a:ext cx="4031030" cy="1057308"/>
          </a:xfrm>
        </p:spPr>
        <p:txBody>
          <a:bodyPr rtlCol="0">
            <a:normAutofit/>
          </a:bodyPr>
          <a:lstStyle/>
          <a:p>
            <a:pPr rtl="0"/>
            <a:r>
              <a:rPr lang="en-GB" dirty="0">
                <a:solidFill>
                  <a:schemeClr val="tx1"/>
                </a:solidFill>
              </a:rPr>
              <a:t>Create an option to let the user decide if they want a certain time bubble frame for a select number of books to read within their TBR shelf.</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3512181"/>
            <a:ext cx="4031945" cy="365125"/>
          </a:xfrm>
        </p:spPr>
        <p:txBody>
          <a:bodyPr rtlCol="0">
            <a:normAutofit lnSpcReduction="10000"/>
          </a:bodyPr>
          <a:lstStyle/>
          <a:p>
            <a:pPr rtl="0"/>
            <a:r>
              <a:rPr lang="en-GB" dirty="0">
                <a:solidFill>
                  <a:schemeClr val="tx1"/>
                </a:solidFill>
              </a:rPr>
              <a:t>Reading Level Selection</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019406"/>
            <a:ext cx="4031030" cy="1057308"/>
          </a:xfrm>
        </p:spPr>
        <p:txBody>
          <a:bodyPr rtlCol="0"/>
          <a:lstStyle/>
          <a:p>
            <a:pPr rtl="0"/>
            <a:r>
              <a:rPr lang="en-GB" dirty="0">
                <a:solidFill>
                  <a:schemeClr val="tx1"/>
                </a:solidFill>
              </a:rPr>
              <a:t>Light, Moderate, </a:t>
            </a:r>
            <a:r>
              <a:rPr lang="en-GB">
                <a:solidFill>
                  <a:schemeClr val="tx1"/>
                </a:solidFill>
              </a:rPr>
              <a:t>and Heavy</a:t>
            </a:r>
            <a:endParaRPr lang="en-GB" dirty="0">
              <a:solidFill>
                <a:schemeClr val="tx1"/>
              </a:solidFill>
            </a:endParaRPr>
          </a:p>
          <a:p>
            <a:pPr rtl="0"/>
            <a:r>
              <a:rPr lang="en-GB" dirty="0">
                <a:solidFill>
                  <a:schemeClr val="tx1"/>
                </a:solidFill>
              </a:rPr>
              <a:t>Select a level and obtain a suggested guide for book amounts and time bubble frames.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3512181"/>
            <a:ext cx="4031945" cy="365125"/>
          </a:xfrm>
        </p:spPr>
        <p:txBody>
          <a:bodyPr rtlCol="0">
            <a:normAutofit lnSpcReduction="10000"/>
          </a:bodyPr>
          <a:lstStyle/>
          <a:p>
            <a:pPr rtl="0"/>
            <a:r>
              <a:rPr lang="en-GB" dirty="0">
                <a:solidFill>
                  <a:schemeClr val="tx1"/>
                </a:solidFill>
              </a:rPr>
              <a:t>Google Books API Calls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019406"/>
            <a:ext cx="4031030" cy="1057308"/>
          </a:xfrm>
        </p:spPr>
        <p:txBody>
          <a:bodyPr rtlCol="0"/>
          <a:lstStyle/>
          <a:p>
            <a:pPr rtl="0"/>
            <a:r>
              <a:rPr lang="en-GB" dirty="0">
                <a:solidFill>
                  <a:schemeClr val="tx1"/>
                </a:solidFill>
              </a:rPr>
              <a:t>Make calls to retrieve book data from the API.</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3352800" y="6331802"/>
            <a:ext cx="2743200" cy="365125"/>
          </a:xfrm>
        </p:spPr>
        <p:txBody>
          <a:bodyPr rtlCol="0"/>
          <a:lstStyle/>
          <a:p>
            <a:pPr rtl="0"/>
            <a:fld id="{B5CEABB6-07DC-46E8-9B57-56EC44A396E5}" type="slidenum">
              <a:rPr lang="en-GB" smtClean="0">
                <a:solidFill>
                  <a:schemeClr val="tx1"/>
                </a:solidFill>
              </a:rPr>
              <a:pPr rtl="0"/>
              <a:t>5</a:t>
            </a:fld>
            <a:endParaRPr lang="en-GB" dirty="0">
              <a:solidFill>
                <a:schemeClr val="tx1"/>
              </a:solidFill>
            </a:endParaRPr>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B89D"/>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5318EC-D7A4-E9E3-8EBB-9F06E86AD737}"/>
              </a:ext>
            </a:extLst>
          </p:cNvPr>
          <p:cNvSpPr>
            <a:spLocks noGrp="1"/>
          </p:cNvSpPr>
          <p:nvPr>
            <p:ph type="title"/>
          </p:nvPr>
        </p:nvSpPr>
        <p:spPr>
          <a:xfrm>
            <a:off x="0" y="0"/>
            <a:ext cx="5111750" cy="1204912"/>
          </a:xfrm>
        </p:spPr>
        <p:txBody>
          <a:bodyPr rtlCol="0"/>
          <a:lstStyle/>
          <a:p>
            <a:pPr rtl="0"/>
            <a:r>
              <a:rPr lang="en-GB" dirty="0"/>
              <a:t>Screens Developed</a:t>
            </a:r>
          </a:p>
        </p:txBody>
      </p:sp>
      <p:sp>
        <p:nvSpPr>
          <p:cNvPr id="11" name="Slide Number Placeholder 5">
            <a:extLst>
              <a:ext uri="{FF2B5EF4-FFF2-40B4-BE49-F238E27FC236}">
                <a16:creationId xmlns:a16="http://schemas.microsoft.com/office/drawing/2014/main" id="{22266FBB-2171-F45C-D953-E7477D059091}"/>
              </a:ext>
            </a:extLst>
          </p:cNvPr>
          <p:cNvSpPr>
            <a:spLocks noGrp="1"/>
          </p:cNvSpPr>
          <p:nvPr>
            <p:ph type="sldNum" sz="quarter" idx="12"/>
          </p:nvPr>
        </p:nvSpPr>
        <p:spPr>
          <a:xfrm>
            <a:off x="3408033" y="6331802"/>
            <a:ext cx="2743200" cy="365125"/>
          </a:xfrm>
        </p:spPr>
        <p:txBody>
          <a:bodyPr rtlCol="0"/>
          <a:lstStyle/>
          <a:p>
            <a:pPr rtl="0"/>
            <a:fld id="{B5CEABB6-07DC-46E8-9B57-56EC44A396E5}" type="slidenum">
              <a:rPr lang="en-GB" smtClean="0"/>
              <a:pPr rtl="0"/>
              <a:t>6</a:t>
            </a:fld>
            <a:endParaRPr lang="en-GB" dirty="0"/>
          </a:p>
        </p:txBody>
      </p:sp>
      <p:pic>
        <p:nvPicPr>
          <p:cNvPr id="3" name="Picture 2" descr="A screenshot of a computer&#10;&#10;Description automatically generated">
            <a:extLst>
              <a:ext uri="{FF2B5EF4-FFF2-40B4-BE49-F238E27FC236}">
                <a16:creationId xmlns:a16="http://schemas.microsoft.com/office/drawing/2014/main" id="{FDCDEB3B-F689-24A6-FAE9-69C7E607250C}"/>
              </a:ext>
            </a:extLst>
          </p:cNvPr>
          <p:cNvPicPr>
            <a:picLocks noChangeAspect="1"/>
          </p:cNvPicPr>
          <p:nvPr/>
        </p:nvPicPr>
        <p:blipFill>
          <a:blip r:embed="rId3"/>
          <a:stretch>
            <a:fillRect/>
          </a:stretch>
        </p:blipFill>
        <p:spPr>
          <a:xfrm>
            <a:off x="149519" y="792957"/>
            <a:ext cx="6562287" cy="3721894"/>
          </a:xfrm>
          <a:prstGeom prst="rect">
            <a:avLst/>
          </a:prstGeom>
        </p:spPr>
      </p:pic>
      <p:pic>
        <p:nvPicPr>
          <p:cNvPr id="5" name="Picture 4" descr="A screenshot of a phone&#10;&#10;Description automatically generated">
            <a:extLst>
              <a:ext uri="{FF2B5EF4-FFF2-40B4-BE49-F238E27FC236}">
                <a16:creationId xmlns:a16="http://schemas.microsoft.com/office/drawing/2014/main" id="{F67BBFB6-53B2-B2C5-B923-5E9664C399C7}"/>
              </a:ext>
            </a:extLst>
          </p:cNvPr>
          <p:cNvPicPr>
            <a:picLocks noChangeAspect="1"/>
          </p:cNvPicPr>
          <p:nvPr/>
        </p:nvPicPr>
        <p:blipFill>
          <a:blip r:embed="rId4"/>
          <a:stretch>
            <a:fillRect/>
          </a:stretch>
        </p:blipFill>
        <p:spPr>
          <a:xfrm>
            <a:off x="4292414" y="2265712"/>
            <a:ext cx="7750067" cy="4431215"/>
          </a:xfrm>
          <a:prstGeom prst="rect">
            <a:avLst/>
          </a:prstGeom>
        </p:spPr>
      </p:pic>
    </p:spTree>
    <p:extLst>
      <p:ext uri="{BB962C8B-B14F-4D97-AF65-F5344CB8AC3E}">
        <p14:creationId xmlns:p14="http://schemas.microsoft.com/office/powerpoint/2010/main" val="401416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B89D"/>
        </a:solidFill>
        <a:effectLst/>
      </p:bgPr>
    </p:bg>
    <p:spTree>
      <p:nvGrpSpPr>
        <p:cNvPr id="1" name="">
          <a:extLst>
            <a:ext uri="{FF2B5EF4-FFF2-40B4-BE49-F238E27FC236}">
              <a16:creationId xmlns:a16="http://schemas.microsoft.com/office/drawing/2014/main" id="{6BA31AE1-AFA3-3A31-6036-A3695A900E8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133D2E4-5E87-9746-3D48-A0F19610576F}"/>
              </a:ext>
            </a:extLst>
          </p:cNvPr>
          <p:cNvSpPr>
            <a:spLocks noGrp="1"/>
          </p:cNvSpPr>
          <p:nvPr>
            <p:ph type="title"/>
          </p:nvPr>
        </p:nvSpPr>
        <p:spPr>
          <a:xfrm>
            <a:off x="0" y="0"/>
            <a:ext cx="5111750" cy="1204912"/>
          </a:xfrm>
        </p:spPr>
        <p:txBody>
          <a:bodyPr rtlCol="0"/>
          <a:lstStyle/>
          <a:p>
            <a:pPr rtl="0"/>
            <a:r>
              <a:rPr lang="en-GB" dirty="0"/>
              <a:t>Screens Developed</a:t>
            </a:r>
          </a:p>
        </p:txBody>
      </p:sp>
      <p:sp>
        <p:nvSpPr>
          <p:cNvPr id="11" name="Slide Number Placeholder 5">
            <a:extLst>
              <a:ext uri="{FF2B5EF4-FFF2-40B4-BE49-F238E27FC236}">
                <a16:creationId xmlns:a16="http://schemas.microsoft.com/office/drawing/2014/main" id="{08C11ED2-A5E7-EC6A-2433-3DDE34B6DB51}"/>
              </a:ext>
            </a:extLst>
          </p:cNvPr>
          <p:cNvSpPr>
            <a:spLocks noGrp="1"/>
          </p:cNvSpPr>
          <p:nvPr>
            <p:ph type="sldNum" sz="quarter" idx="12"/>
          </p:nvPr>
        </p:nvSpPr>
        <p:spPr>
          <a:xfrm>
            <a:off x="3408033" y="6331802"/>
            <a:ext cx="2743200" cy="365125"/>
          </a:xfrm>
        </p:spPr>
        <p:txBody>
          <a:bodyPr rtlCol="0"/>
          <a:lstStyle/>
          <a:p>
            <a:pPr rtl="0"/>
            <a:fld id="{B5CEABB6-07DC-46E8-9B57-56EC44A396E5}" type="slidenum">
              <a:rPr lang="en-GB" smtClean="0"/>
              <a:pPr rtl="0"/>
              <a:t>7</a:t>
            </a:fld>
            <a:endParaRPr lang="en-GB" dirty="0"/>
          </a:p>
        </p:txBody>
      </p:sp>
      <p:pic>
        <p:nvPicPr>
          <p:cNvPr id="7" name="Picture 6" descr="A screenshot of a computer&#10;&#10;Description automatically generated">
            <a:extLst>
              <a:ext uri="{FF2B5EF4-FFF2-40B4-BE49-F238E27FC236}">
                <a16:creationId xmlns:a16="http://schemas.microsoft.com/office/drawing/2014/main" id="{5D7F03F8-1E4B-DA51-AC8B-624CB4B91EF9}"/>
              </a:ext>
            </a:extLst>
          </p:cNvPr>
          <p:cNvPicPr>
            <a:picLocks noChangeAspect="1"/>
          </p:cNvPicPr>
          <p:nvPr/>
        </p:nvPicPr>
        <p:blipFill>
          <a:blip r:embed="rId3"/>
          <a:stretch>
            <a:fillRect/>
          </a:stretch>
        </p:blipFill>
        <p:spPr>
          <a:xfrm>
            <a:off x="1064886" y="898691"/>
            <a:ext cx="10062228" cy="5715566"/>
          </a:xfrm>
          <a:prstGeom prst="rect">
            <a:avLst/>
          </a:prstGeom>
        </p:spPr>
      </p:pic>
    </p:spTree>
    <p:extLst>
      <p:ext uri="{BB962C8B-B14F-4D97-AF65-F5344CB8AC3E}">
        <p14:creationId xmlns:p14="http://schemas.microsoft.com/office/powerpoint/2010/main" val="2908743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B89D"/>
        </a:solidFill>
        <a:effectLst/>
      </p:bgPr>
    </p:bg>
    <p:spTree>
      <p:nvGrpSpPr>
        <p:cNvPr id="1" name="">
          <a:extLst>
            <a:ext uri="{FF2B5EF4-FFF2-40B4-BE49-F238E27FC236}">
              <a16:creationId xmlns:a16="http://schemas.microsoft.com/office/drawing/2014/main" id="{246E8935-1B9E-CCED-8602-9B053C73DE7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7103AE6-25EF-E192-C286-8C722E49327C}"/>
              </a:ext>
            </a:extLst>
          </p:cNvPr>
          <p:cNvSpPr>
            <a:spLocks noGrp="1"/>
          </p:cNvSpPr>
          <p:nvPr>
            <p:ph type="title"/>
          </p:nvPr>
        </p:nvSpPr>
        <p:spPr>
          <a:xfrm>
            <a:off x="0" y="0"/>
            <a:ext cx="5111750" cy="1204912"/>
          </a:xfrm>
        </p:spPr>
        <p:txBody>
          <a:bodyPr rtlCol="0"/>
          <a:lstStyle/>
          <a:p>
            <a:pPr rtl="0"/>
            <a:r>
              <a:rPr lang="en-GB" dirty="0"/>
              <a:t>Screens Developed</a:t>
            </a:r>
          </a:p>
        </p:txBody>
      </p:sp>
      <p:sp>
        <p:nvSpPr>
          <p:cNvPr id="11" name="Slide Number Placeholder 5">
            <a:extLst>
              <a:ext uri="{FF2B5EF4-FFF2-40B4-BE49-F238E27FC236}">
                <a16:creationId xmlns:a16="http://schemas.microsoft.com/office/drawing/2014/main" id="{F2BF3186-526D-8250-FB88-E023A6D5B0CC}"/>
              </a:ext>
            </a:extLst>
          </p:cNvPr>
          <p:cNvSpPr>
            <a:spLocks noGrp="1"/>
          </p:cNvSpPr>
          <p:nvPr>
            <p:ph type="sldNum" sz="quarter" idx="12"/>
          </p:nvPr>
        </p:nvSpPr>
        <p:spPr>
          <a:xfrm>
            <a:off x="3408033" y="6331802"/>
            <a:ext cx="2743200" cy="365125"/>
          </a:xfrm>
        </p:spPr>
        <p:txBody>
          <a:bodyPr rtlCol="0"/>
          <a:lstStyle/>
          <a:p>
            <a:pPr rtl="0"/>
            <a:fld id="{B5CEABB6-07DC-46E8-9B57-56EC44A396E5}" type="slidenum">
              <a:rPr lang="en-GB" smtClean="0"/>
              <a:pPr rtl="0"/>
              <a:t>8</a:t>
            </a:fld>
            <a:endParaRPr lang="en-GB" dirty="0"/>
          </a:p>
        </p:txBody>
      </p:sp>
      <p:pic>
        <p:nvPicPr>
          <p:cNvPr id="4" name="Picture 3" descr="A screenshot of a computer&#10;&#10;Description automatically generated">
            <a:extLst>
              <a:ext uri="{FF2B5EF4-FFF2-40B4-BE49-F238E27FC236}">
                <a16:creationId xmlns:a16="http://schemas.microsoft.com/office/drawing/2014/main" id="{39A522F0-02A9-F489-E373-9938589F5F5F}"/>
              </a:ext>
            </a:extLst>
          </p:cNvPr>
          <p:cNvPicPr>
            <a:picLocks noChangeAspect="1"/>
          </p:cNvPicPr>
          <p:nvPr/>
        </p:nvPicPr>
        <p:blipFill>
          <a:blip r:embed="rId3"/>
          <a:stretch>
            <a:fillRect/>
          </a:stretch>
        </p:blipFill>
        <p:spPr>
          <a:xfrm>
            <a:off x="1158720" y="800010"/>
            <a:ext cx="10154314" cy="5777523"/>
          </a:xfrm>
          <a:prstGeom prst="rect">
            <a:avLst/>
          </a:prstGeom>
        </p:spPr>
      </p:pic>
    </p:spTree>
    <p:extLst>
      <p:ext uri="{BB962C8B-B14F-4D97-AF65-F5344CB8AC3E}">
        <p14:creationId xmlns:p14="http://schemas.microsoft.com/office/powerpoint/2010/main" val="90451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9B89D"/>
        </a:solidFill>
        <a:effectLst/>
      </p:bgPr>
    </p:bg>
    <p:spTree>
      <p:nvGrpSpPr>
        <p:cNvPr id="1" name="">
          <a:extLst>
            <a:ext uri="{FF2B5EF4-FFF2-40B4-BE49-F238E27FC236}">
              <a16:creationId xmlns:a16="http://schemas.microsoft.com/office/drawing/2014/main" id="{747BB30C-B470-2E09-89D7-61F1B974412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7771DF-EFFF-F8F7-8705-37AAAD4C98FA}"/>
              </a:ext>
            </a:extLst>
          </p:cNvPr>
          <p:cNvSpPr>
            <a:spLocks noGrp="1"/>
          </p:cNvSpPr>
          <p:nvPr>
            <p:ph type="title"/>
          </p:nvPr>
        </p:nvSpPr>
        <p:spPr>
          <a:xfrm>
            <a:off x="0" y="0"/>
            <a:ext cx="5111750" cy="1204912"/>
          </a:xfrm>
        </p:spPr>
        <p:txBody>
          <a:bodyPr rtlCol="0"/>
          <a:lstStyle/>
          <a:p>
            <a:pPr rtl="0"/>
            <a:r>
              <a:rPr lang="en-GB" dirty="0"/>
              <a:t>Screens Developed</a:t>
            </a:r>
          </a:p>
        </p:txBody>
      </p:sp>
      <p:sp>
        <p:nvSpPr>
          <p:cNvPr id="11" name="Slide Number Placeholder 5">
            <a:extLst>
              <a:ext uri="{FF2B5EF4-FFF2-40B4-BE49-F238E27FC236}">
                <a16:creationId xmlns:a16="http://schemas.microsoft.com/office/drawing/2014/main" id="{1583748E-F943-4770-42A0-31CA77AD8DEA}"/>
              </a:ext>
            </a:extLst>
          </p:cNvPr>
          <p:cNvSpPr>
            <a:spLocks noGrp="1"/>
          </p:cNvSpPr>
          <p:nvPr>
            <p:ph type="sldNum" sz="quarter" idx="12"/>
          </p:nvPr>
        </p:nvSpPr>
        <p:spPr>
          <a:xfrm>
            <a:off x="3408033" y="6331802"/>
            <a:ext cx="2743200" cy="365125"/>
          </a:xfrm>
        </p:spPr>
        <p:txBody>
          <a:bodyPr rtlCol="0"/>
          <a:lstStyle/>
          <a:p>
            <a:pPr rtl="0"/>
            <a:fld id="{B5CEABB6-07DC-46E8-9B57-56EC44A396E5}" type="slidenum">
              <a:rPr lang="en-GB" smtClean="0"/>
              <a:pPr rtl="0"/>
              <a:t>9</a:t>
            </a:fld>
            <a:endParaRPr lang="en-GB" dirty="0"/>
          </a:p>
        </p:txBody>
      </p:sp>
      <p:pic>
        <p:nvPicPr>
          <p:cNvPr id="2" name="Picture 1" descr="A screenshot of a website&#10;&#10;Description automatically generated">
            <a:extLst>
              <a:ext uri="{FF2B5EF4-FFF2-40B4-BE49-F238E27FC236}">
                <a16:creationId xmlns:a16="http://schemas.microsoft.com/office/drawing/2014/main" id="{92029C57-0463-4B6C-2458-5A6867055256}"/>
              </a:ext>
            </a:extLst>
          </p:cNvPr>
          <p:cNvPicPr>
            <a:picLocks noChangeAspect="1"/>
          </p:cNvPicPr>
          <p:nvPr/>
        </p:nvPicPr>
        <p:blipFill>
          <a:blip r:embed="rId3"/>
          <a:stretch>
            <a:fillRect/>
          </a:stretch>
        </p:blipFill>
        <p:spPr>
          <a:xfrm>
            <a:off x="1182905" y="883980"/>
            <a:ext cx="9936656" cy="5630384"/>
          </a:xfrm>
          <a:prstGeom prst="rect">
            <a:avLst/>
          </a:prstGeom>
        </p:spPr>
      </p:pic>
    </p:spTree>
    <p:extLst>
      <p:ext uri="{BB962C8B-B14F-4D97-AF65-F5344CB8AC3E}">
        <p14:creationId xmlns:p14="http://schemas.microsoft.com/office/powerpoint/2010/main" val="709334908"/>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7_TF22318419_Win32" id="{DA6E7C03-7C07-46B9-8D9D-F061C4AB5C28}" vid="{0874F78C-8308-4EE6-8F19-85387B869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{C6108F2B-7437-4539-AEB8-D599A08E495F}tf22318419_win32</Template>
  <TotalTime>447</TotalTime>
  <Words>691</Words>
  <Application>Microsoft Office PowerPoint</Application>
  <PresentationFormat>Widescreen</PresentationFormat>
  <Paragraphs>86</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Monoline</vt:lpstr>
      <vt:lpstr>TsundokuBR</vt:lpstr>
      <vt:lpstr>What is tsundokubr?</vt:lpstr>
      <vt:lpstr>How does TBR encourage recreational reading?</vt:lpstr>
      <vt:lpstr>TsundokuBR Technology Stack</vt:lpstr>
      <vt:lpstr>Implementation goals I have Achieved So far</vt:lpstr>
      <vt:lpstr>Screens Developed</vt:lpstr>
      <vt:lpstr>Screens Developed</vt:lpstr>
      <vt:lpstr>Screens Developed</vt:lpstr>
      <vt:lpstr>Screens Developed</vt:lpstr>
      <vt:lpstr>What’s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Venniz Valente</dc:creator>
  <cp:lastModifiedBy>Venniz Valente</cp:lastModifiedBy>
  <cp:revision>7</cp:revision>
  <dcterms:created xsi:type="dcterms:W3CDTF">2024-11-13T19:51:59Z</dcterms:created>
  <dcterms:modified xsi:type="dcterms:W3CDTF">2025-01-10T15:50:25Z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